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57" r:id="rId6"/>
    <p:sldId id="279" r:id="rId7"/>
    <p:sldId id="258" r:id="rId8"/>
    <p:sldId id="280" r:id="rId9"/>
    <p:sldId id="259" r:id="rId10"/>
    <p:sldId id="281" r:id="rId11"/>
    <p:sldId id="282" r:id="rId12"/>
    <p:sldId id="260" r:id="rId13"/>
    <p:sldId id="283" r:id="rId14"/>
    <p:sldId id="284" r:id="rId15"/>
    <p:sldId id="285" r:id="rId16"/>
    <p:sldId id="261" r:id="rId17"/>
    <p:sldId id="286" r:id="rId18"/>
    <p:sldId id="287" r:id="rId19"/>
    <p:sldId id="288" r:id="rId20"/>
    <p:sldId id="262" r:id="rId21"/>
    <p:sldId id="263" r:id="rId22"/>
    <p:sldId id="264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65" r:id="rId39"/>
    <p:sldId id="304" r:id="rId40"/>
    <p:sldId id="305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27"/>
  </p:normalViewPr>
  <p:slideViewPr>
    <p:cSldViewPr snapToGrid="0">
      <p:cViewPr varScale="1">
        <p:scale>
          <a:sx n="157" d="100"/>
          <a:sy n="157" d="100"/>
        </p:scale>
        <p:origin x="3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1A239-BC0E-4DB7-B3CA-7BB18E136C60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0272-9DE4-43C2-989D-47047E565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E192DF-61D5-5ED3-08A0-555C4DEBCB1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B11F88-6FCB-6643-4869-55AFF613A6C2}"/>
              </a:ext>
            </a:extLst>
          </p:cNvPr>
          <p:cNvSpPr/>
          <p:nvPr userDrawn="1"/>
        </p:nvSpPr>
        <p:spPr>
          <a:xfrm>
            <a:off x="-3" y="-12559"/>
            <a:ext cx="12191998" cy="5634975"/>
          </a:xfrm>
          <a:prstGeom prst="rect">
            <a:avLst/>
          </a:prstGeom>
          <a:solidFill>
            <a:srgbClr val="92278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17CE7-F702-FD52-7505-6C435322CBB1}"/>
              </a:ext>
            </a:extLst>
          </p:cNvPr>
          <p:cNvSpPr/>
          <p:nvPr userDrawn="1"/>
        </p:nvSpPr>
        <p:spPr>
          <a:xfrm>
            <a:off x="-2" y="5634975"/>
            <a:ext cx="12192001" cy="1230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F653C8A-7036-727D-D813-AD5DCD8748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27241"/>
          <a:stretch/>
        </p:blipFill>
        <p:spPr>
          <a:xfrm>
            <a:off x="682381" y="5570512"/>
            <a:ext cx="3662970" cy="1294557"/>
          </a:xfrm>
          <a:prstGeom prst="rect">
            <a:avLst/>
          </a:prstGeom>
          <a:effectLst>
            <a:glow rad="62988">
              <a:schemeClr val="bg1"/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FA4BB5-3A9B-95A6-FCCC-5686B2048438}"/>
              </a:ext>
            </a:extLst>
          </p:cNvPr>
          <p:cNvCxnSpPr>
            <a:cxnSpLocks/>
          </p:cNvCxnSpPr>
          <p:nvPr userDrawn="1"/>
        </p:nvCxnSpPr>
        <p:spPr>
          <a:xfrm>
            <a:off x="5032863" y="5770641"/>
            <a:ext cx="0" cy="980259"/>
          </a:xfrm>
          <a:prstGeom prst="line">
            <a:avLst/>
          </a:prstGeom>
          <a:ln w="38100">
            <a:solidFill>
              <a:srgbClr val="922790"/>
            </a:solidFill>
          </a:ln>
          <a:effectLst>
            <a:glow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4C77B-D0CF-F6ED-A32C-494CF8B15713}"/>
              </a:ext>
            </a:extLst>
          </p:cNvPr>
          <p:cNvSpPr txBox="1"/>
          <p:nvPr userDrawn="1"/>
        </p:nvSpPr>
        <p:spPr>
          <a:xfrm>
            <a:off x="5666649" y="6069476"/>
            <a:ext cx="584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-150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7AB29-61D6-1EB1-D14F-88271544B361}"/>
              </a:ext>
            </a:extLst>
          </p:cNvPr>
          <p:cNvSpPr txBox="1"/>
          <p:nvPr userDrawn="1"/>
        </p:nvSpPr>
        <p:spPr>
          <a:xfrm>
            <a:off x="7632587" y="5770641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January 15, 2025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7ECA397-C5CD-6941-B879-5D7DD5CD3B4C}"/>
              </a:ext>
            </a:extLst>
          </p:cNvPr>
          <p:cNvSpPr/>
          <p:nvPr userDrawn="1"/>
        </p:nvSpPr>
        <p:spPr>
          <a:xfrm>
            <a:off x="1" y="191418"/>
            <a:ext cx="4074850" cy="102325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yellow and blue logo&#10;&#10;Description automatically generated">
            <a:extLst>
              <a:ext uri="{FF2B5EF4-FFF2-40B4-BE49-F238E27FC236}">
                <a16:creationId xmlns:a16="http://schemas.microsoft.com/office/drawing/2014/main" id="{44C1BBE9-0B68-CE14-15D8-E5CC18251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594" y="331265"/>
            <a:ext cx="743555" cy="743555"/>
          </a:xfrm>
          <a:prstGeom prst="rect">
            <a:avLst/>
          </a:prstGeom>
        </p:spPr>
      </p:pic>
      <p:pic>
        <p:nvPicPr>
          <p:cNvPr id="24" name="Picture 23" descr="A logo with yellow letters and a pink circle&#10;&#10;Description automatically generated">
            <a:extLst>
              <a:ext uri="{FF2B5EF4-FFF2-40B4-BE49-F238E27FC236}">
                <a16:creationId xmlns:a16="http://schemas.microsoft.com/office/drawing/2014/main" id="{C2E5AFFD-E5B1-85E6-9836-B7CC86F097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0510" y="331265"/>
            <a:ext cx="742867" cy="743555"/>
          </a:xfrm>
          <a:prstGeom prst="rect">
            <a:avLst/>
          </a:prstGeom>
        </p:spPr>
      </p:pic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D0518553-3010-E39F-26B0-4579A86E2CE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37738" y="331265"/>
            <a:ext cx="742867" cy="743555"/>
          </a:xfrm>
          <a:prstGeom prst="rect">
            <a:avLst/>
          </a:prstGeom>
        </p:spPr>
      </p:pic>
      <p:pic>
        <p:nvPicPr>
          <p:cNvPr id="4" name="Picture 3" descr="A yellow lightning bolt in a purple circle&#10;&#10;Description automatically generated">
            <a:extLst>
              <a:ext uri="{FF2B5EF4-FFF2-40B4-BE49-F238E27FC236}">
                <a16:creationId xmlns:a16="http://schemas.microsoft.com/office/drawing/2014/main" id="{03EF6AC7-D264-9D23-FD93-4A49C65FA94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28141" y="331265"/>
            <a:ext cx="742867" cy="7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E3C654-8EE9-233C-8D36-58A1FD4740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C0476-202A-138E-4300-B2E1A0BB76E8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27149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77418-C275-7FA5-D026-9B5CDB9A4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44ABF-B236-9273-293B-7CF99CAD6F18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16EBA-0309-77B7-FC66-7175AA3BE5E8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17828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BE69CD-892F-254B-61DD-F1B727794F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74EB4-CFDE-1A7C-C73F-77D490F68C2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FB502-ADB6-A26F-6B35-B3DF2F7137CE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427568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EF76CBC-C974-F6E1-9B35-58D3C1F56E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9FB08-02D6-4AF2-996A-5116FAA9A4A2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555752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17DE5-4F99-3AE7-AE3E-34328BE6082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B9BD75-9C22-FAB6-62FE-26686C6BC2B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20" name="Picture 19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8E24767-CEC5-1075-B15B-31A78966B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2927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9D86B-4A4F-52CB-5F33-E83C12DF7206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896373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16D23600-2A13-77D2-9DB3-54EB479665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876762-9118-D7FD-1BFF-F072A01D4DC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0306C-2F0A-BCE7-E1B7-D509FF6445AC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98905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12DCE66-0B31-5FD4-20AE-9DFAFFB571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64610-7C2B-6F85-CED0-5C669D7C9E50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565D0-4C08-EBAF-5420-4848274BAFF9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2605418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E36B591-64B8-3FFA-3164-DECF25BDA30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D1934-776B-7288-32D9-4A035348EFE4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78840-8026-F769-172B-C36C2CC2726E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347401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D65DEFB-4951-FD0A-A2DC-FB874FADCC5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2170B-109C-2DC5-8DC3-F41ADF108E0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0BAD9-A48A-7BA8-08AB-8461C51FD0D6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2664379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BE0D93D-9C3C-659A-5ECF-E5645B1FD4F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C2F402-65A6-2F3F-7F8F-7FEC2336E9C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5C75A-7AF9-3C68-4510-7A89B5FC6DD8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61712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726E1C3-E4B3-8DFD-6ED3-A65AE0E2655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04B697-D55A-3D26-5F95-0ABAC3981847}"/>
              </a:ext>
            </a:extLst>
          </p:cNvPr>
          <p:cNvSpPr/>
          <p:nvPr userDrawn="1"/>
        </p:nvSpPr>
        <p:spPr>
          <a:xfrm>
            <a:off x="-3" y="-12559"/>
            <a:ext cx="12191998" cy="6870559"/>
          </a:xfrm>
          <a:prstGeom prst="rect">
            <a:avLst/>
          </a:prstGeom>
          <a:solidFill>
            <a:srgbClr val="92278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5">
            <a:extLst>
              <a:ext uri="{FF2B5EF4-FFF2-40B4-BE49-F238E27FC236}">
                <a16:creationId xmlns:a16="http://schemas.microsoft.com/office/drawing/2014/main" id="{B08C33F8-2AFF-CCA6-E9D6-F874CEB6748D}"/>
              </a:ext>
            </a:extLst>
          </p:cNvPr>
          <p:cNvSpPr/>
          <p:nvPr userDrawn="1"/>
        </p:nvSpPr>
        <p:spPr>
          <a:xfrm>
            <a:off x="-10888" y="4158940"/>
            <a:ext cx="10638455" cy="110567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FC8399F6-723D-757C-D785-EED1713D673D}"/>
              </a:ext>
            </a:extLst>
          </p:cNvPr>
          <p:cNvSpPr/>
          <p:nvPr userDrawn="1"/>
        </p:nvSpPr>
        <p:spPr>
          <a:xfrm rot="10800000">
            <a:off x="7598228" y="806776"/>
            <a:ext cx="4611240" cy="69511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90DE1-A6CC-8367-B748-D0A5ADDFC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2273" y="4336578"/>
            <a:ext cx="7072132" cy="750393"/>
          </a:xfrm>
          <a:prstGeom prst="rect">
            <a:avLst/>
          </a:prstGeom>
        </p:spPr>
        <p:txBody>
          <a:bodyPr anchor="b"/>
          <a:lstStyle>
            <a:lvl1pPr algn="ctr">
              <a:defRPr sz="3200" b="1" i="0">
                <a:solidFill>
                  <a:srgbClr val="92278F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INTRO / TITLE / MAIN 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C936-8CD2-757F-DA90-A4E0320CC9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8074" y="1005323"/>
            <a:ext cx="4340507" cy="372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92278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/ NAME(S)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65081-A226-0977-ECDD-630D03AFC9DC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  <p:pic>
        <p:nvPicPr>
          <p:cNvPr id="6" name="Picture 5" descr="A purpl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B83ABF6-23B7-C896-923B-57E298D4AE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5285" y="6241507"/>
            <a:ext cx="2226521" cy="572534"/>
          </a:xfrm>
          <a:prstGeom prst="rect">
            <a:avLst/>
          </a:prstGeom>
          <a:effectLst>
            <a:glow rad="62988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196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1858358-CE7C-9D48-AC69-ADCD3572BFF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14463-06C5-05A8-CDC8-7282F06A0D6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12FF5-F6DE-AAC5-5BAF-A3B2EB371369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295556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98A7034-503C-8981-1FFA-D32623EA81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8BB3B2-6CFE-455E-9EC4-81A5573E776D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6F8AE-7F4E-2D3F-3B4E-D021A3496774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896525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6DED427-0DEA-FEE1-107C-1495B1D9E8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1C1588-76BC-4446-154A-59321B4FA8C7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72870-0799-B10E-BF4A-78B125B0152B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61792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B9AFB-2843-D17B-CA64-F83DF1EE874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 bwMode="auto">
          <a:xfrm>
            <a:off x="-2" y="-12559"/>
            <a:ext cx="12192002" cy="68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018CCA-D009-1FB9-1BF6-71D5B8B65F49}"/>
              </a:ext>
            </a:extLst>
          </p:cNvPr>
          <p:cNvSpPr/>
          <p:nvPr userDrawn="1"/>
        </p:nvSpPr>
        <p:spPr>
          <a:xfrm>
            <a:off x="-3" y="-12559"/>
            <a:ext cx="12191998" cy="6870559"/>
          </a:xfrm>
          <a:prstGeom prst="rect">
            <a:avLst/>
          </a:prstGeom>
          <a:solidFill>
            <a:srgbClr val="92278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FC8399F6-723D-757C-D785-EED1713D673D}"/>
              </a:ext>
            </a:extLst>
          </p:cNvPr>
          <p:cNvSpPr/>
          <p:nvPr userDrawn="1"/>
        </p:nvSpPr>
        <p:spPr>
          <a:xfrm rot="10800000">
            <a:off x="7589493" y="544330"/>
            <a:ext cx="4611240" cy="159630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C936-8CD2-757F-DA90-A4E0320CC9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41708" y="620716"/>
            <a:ext cx="3867760" cy="372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92278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Links/Resources/Etc.</a:t>
            </a:r>
          </a:p>
        </p:txBody>
      </p:sp>
      <p:sp>
        <p:nvSpPr>
          <p:cNvPr id="11" name="Pentagon 5">
            <a:extLst>
              <a:ext uri="{FF2B5EF4-FFF2-40B4-BE49-F238E27FC236}">
                <a16:creationId xmlns:a16="http://schemas.microsoft.com/office/drawing/2014/main" id="{B8D7680E-B16A-6B29-6E0F-CF9BEC2B17F7}"/>
              </a:ext>
            </a:extLst>
          </p:cNvPr>
          <p:cNvSpPr/>
          <p:nvPr userDrawn="1"/>
        </p:nvSpPr>
        <p:spPr>
          <a:xfrm>
            <a:off x="-10888" y="4911917"/>
            <a:ext cx="10638455" cy="110567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EE443A-0A4C-AEE3-474B-B3CAFF8EBF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2273" y="5089555"/>
            <a:ext cx="7072132" cy="75039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92278F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8" name="Picture 7" descr="A purpl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5F0E4CA-05D1-76E1-D1D7-CFFC2E195A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5285" y="6241507"/>
            <a:ext cx="2226521" cy="572534"/>
          </a:xfrm>
          <a:prstGeom prst="rect">
            <a:avLst/>
          </a:prstGeom>
          <a:effectLst>
            <a:glow rad="62988">
              <a:schemeClr val="bg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A56E8-2FC1-924A-3BE9-BB57E08216C6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2158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D600-8DC0-DE40-8B4F-D2E5F504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9705-9AEC-499B-AC4B-EA8636567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CCEE6-AC30-BD8F-7534-618D9052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7C82D-5E4F-E3A6-8BA5-7F9528CC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AAF32-A87D-7136-2407-4CE5C88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8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DA77-0F68-FE51-76F9-EF0AA257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1141-7F4A-514D-C37C-47258601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52ED3-CBB5-EFBF-F472-B5F8D782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69665-90CA-ACFE-DB76-15E43709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41278-3F73-8513-01BA-59AEEE07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62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EE22-F3FC-8F48-6289-FE4926FC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6AE4-373B-A14F-3573-B72CBD7F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1699-A51A-446F-DD1F-1F18EB25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4D55B-195E-6666-EB70-F6591A7D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7DE2E-4EEB-42B5-7922-F07BFF14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1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FCBC-47EB-B439-EA88-FE8BA4CE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A651-09CD-530F-9EB5-669502A5B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55FD-53C3-F023-886F-94AB4AA91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34E4E-8AE7-C2DA-0F6E-261B7E3E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D24F5-F56B-82D0-9FA6-E36ECEA5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D22A2-C416-87DA-C4A3-E6B5DBD4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3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747-B3EA-B876-1D5F-F09A7CDA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2DCA3-77FD-AAA9-C875-F6CB59DE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BF9D0-ABA5-6B91-259F-87A4E4B15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00F0-0E76-77A9-4DD4-8C8837659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9A9CC-898F-0569-1A78-A88646811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73998-6A8C-54F3-2B80-A857772F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7DFE7-1075-B981-120B-01E79098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DE830-EA12-112C-FEB5-54C931C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4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644A-700D-7751-AE51-2CEB538E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A78D1-90F7-FDA1-B26C-8BF76505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EA2C9-0555-B34F-5B5D-C2F7FCDC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3C048-1F96-CC74-047C-A77FDF0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362FD6-1D77-DC09-28C3-1267FDDB28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622BA-1820-CBF3-2486-E1D6D6F52F4B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2871749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F0EC8-D649-C495-0E7F-C5A67425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0F982-BA95-E4AD-1A9B-DEA6C7C8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26A6-1852-AFCD-D31C-59EF4BDD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0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0039-E787-3DA2-54E1-367D1A54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2605-790F-5887-EA5A-FFD6E71F3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6FED0-E95F-5189-E4E6-A2CF6F76F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A4B7-13BA-4BF9-1878-CA637445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8714-03FB-8433-491A-ABA998DC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E852-F329-340F-34E2-B37B12E6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66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9F4A-FAB9-C435-0C5D-CB2A93C6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61E23-292A-7021-FD6C-6017CB89E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0F158-D3B2-7732-864E-9B0774BC4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1AD3C-DAF9-D5E6-CF2E-63CCDDB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A29D-6C43-A4E2-4BCF-F7D11BC5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A5715-CA3F-531F-6F21-86EB9987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41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B36D-1A03-E38B-13AB-E6BB3244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1A0A-2DA5-69C2-0CC4-326F4F494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B5BF9-BCA7-E1BC-728D-9DE59428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3EC2-393B-5E4A-6E8B-4A6D64BD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71FF-EF28-568C-F559-2ED5FE50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2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FCCA0-845F-9B3F-AA29-D786EC14B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EB43D-A706-44A0-6385-2F65FA1F6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37FC2-ED6F-3132-50F7-81B500E8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E06A-97FF-238E-DFD0-D7FD2400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7B3CC-3372-08F4-E1DD-01A7570F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6515E0-800C-CF04-2D44-D693CBE7EF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D4347-19EA-D109-E4D4-A1B891BD3BFE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17759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7A081-BFD4-8AE4-A231-04094009BD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12392-F2FA-761E-0E14-574677DBB6C5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91421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A19DBC-8D7B-5A43-E24C-9C284481CC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60575-4F45-42B5-0485-93055EB5499E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12387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2A709-7DDD-B12F-58C7-CCC75FFE2F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CA8C5-8D34-9596-DD96-880EF6B5F3EA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316704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805F0-CB02-595B-4581-AA305BD63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1D3EB-F0E6-8BAD-6A12-ED450913A277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4652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706480-2151-0A3E-E111-E8E3560D0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02793-CED1-84FD-AE15-F62CA0533BDC}"/>
              </a:ext>
            </a:extLst>
          </p:cNvPr>
          <p:cNvSpPr txBox="1"/>
          <p:nvPr userDrawn="1"/>
        </p:nvSpPr>
        <p:spPr>
          <a:xfrm>
            <a:off x="-217773" y="17837"/>
            <a:ext cx="355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SOUTHEAST REGIONAL</a:t>
            </a:r>
          </a:p>
        </p:txBody>
      </p:sp>
    </p:spTree>
    <p:extLst>
      <p:ext uri="{BB962C8B-B14F-4D97-AF65-F5344CB8AC3E}">
        <p14:creationId xmlns:p14="http://schemas.microsoft.com/office/powerpoint/2010/main" val="182928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81449-9507-EF11-28E5-D6442D4F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F540-66E9-A2CD-C77C-17813A94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9B29-0BD7-AF5C-9CB9-8FC835FEA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15BC6-5FF4-C84C-BCFC-13CA2EA53C76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80BD6-F9B7-5042-51B7-F7B4FBB6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E83E-058F-FB12-E907-3285A02A3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49" r:id="rId24"/>
    <p:sldLayoutId id="2147483650" r:id="rId25"/>
    <p:sldLayoutId id="2147483651" r:id="rId26"/>
    <p:sldLayoutId id="2147483652" r:id="rId27"/>
    <p:sldLayoutId id="2147483653" r:id="rId28"/>
    <p:sldLayoutId id="2147483654" r:id="rId29"/>
    <p:sldLayoutId id="2147483655" r:id="rId30"/>
    <p:sldLayoutId id="2147483656" r:id="rId31"/>
    <p:sldLayoutId id="2147483657" r:id="rId32"/>
    <p:sldLayoutId id="2147483658" r:id="rId33"/>
    <p:sldLayoutId id="2147483659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ynamics-365/blog/bdm/2023/10/31/microsoft-announces-new-copilot-and-demand-planning-capabilities-for-dynamics-365-supply-chain-management/" TargetMode="External"/><Relationship Id="rId2" Type="http://schemas.openxmlformats.org/officeDocument/2006/relationships/hyperlink" Target="https://www.microsoft.com/en-us/dynamics-365/blog/business-leader/2024/08/29/transforming-erp-and-the-speed-of-business-with-generative-ai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us/dynamics-365/blog/business-leader/2023/05/31/introducing-extended-planning-and-analytics-for-dynamics-365-finance/" TargetMode="External"/><Relationship Id="rId4" Type="http://schemas.openxmlformats.org/officeDocument/2006/relationships/hyperlink" Target="https://learn.microsoft.com/en-us/dynamics365/guidance/business-processes/plan-to-produce-introducti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ynamics-365/blog/bdm/2023/02/22/deliver-insights-with-dynamics-365-finance-business-performance-analytics/" TargetMode="External"/><Relationship Id="rId2" Type="http://schemas.openxmlformats.org/officeDocument/2006/relationships/hyperlink" Target="https://www.microsoft.com/en-us/dynamics-365/blog/bdm/2021/07/28/microsoft-acquires-suplari-to-strengthen-business-insight-for-finance-and-procurement-leaders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microsoft.com/en-us/dynamics-365/blog/it/2023/04/26/financial-tags-flexible-reporting-and-analytics-capabilities-without-the-overhead-of-dimensions/" TargetMode="External"/><Relationship Id="rId4" Type="http://schemas.openxmlformats.org/officeDocument/2006/relationships/hyperlink" Target="https://blogs.microsoft.com/blog/2022/03/31/microsoft-acquires-minit-to-strengthen-process-mining-capabilitie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ynamics365/finance/business-performance-planning/business-performance-planning-overview" TargetMode="External"/><Relationship Id="rId2" Type="http://schemas.openxmlformats.org/officeDocument/2006/relationships/hyperlink" Target="https://learn.microsoft.com/en-us/dynamics365/finance/business-performance-analytics/business-performance-analytics-home-pag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arn.microsoft.com/en-us/dynamics365/human-resources/hr-app" TargetMode="External"/><Relationship Id="rId4" Type="http://schemas.openxmlformats.org/officeDocument/2006/relationships/hyperlink" Target="https://learn.microsoft.com/en-us/dynamics365/finance/accounts-payable/install-invoice-capture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8B30-65CD-6CEC-FE64-3F537FB8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AE044-205D-A9F5-1BCF-42F350CB0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Product Recommendations</a:t>
            </a:r>
          </a:p>
          <a:p>
            <a:pPr lvl="1"/>
            <a:r>
              <a:rPr lang="en-US" dirty="0"/>
              <a:t>Match you to a “profile” – X axis</a:t>
            </a:r>
          </a:p>
          <a:p>
            <a:pPr lvl="1"/>
            <a:r>
              <a:rPr lang="en-US" dirty="0"/>
              <a:t>Match that profile to products – Y axis</a:t>
            </a:r>
          </a:p>
          <a:p>
            <a:pPr lvl="1"/>
            <a:r>
              <a:rPr lang="en-US" dirty="0"/>
              <a:t>“profile” is the Z axis</a:t>
            </a:r>
          </a:p>
          <a:p>
            <a:r>
              <a:rPr lang="en-US" dirty="0"/>
              <a:t>Email Spam Filtering</a:t>
            </a:r>
          </a:p>
          <a:p>
            <a:pPr lvl="1"/>
            <a:r>
              <a:rPr lang="en-US" dirty="0"/>
              <a:t>Identify text anomalies</a:t>
            </a:r>
          </a:p>
          <a:p>
            <a:pPr lvl="1"/>
            <a:r>
              <a:rPr lang="en-US" dirty="0"/>
              <a:t>Separate out “junk”</a:t>
            </a:r>
          </a:p>
          <a:p>
            <a:endParaRPr lang="en-US" dirty="0"/>
          </a:p>
        </p:txBody>
      </p:sp>
      <p:pic>
        <p:nvPicPr>
          <p:cNvPr id="5" name="Content Placeholder 4" descr="Free ai generated artificial intelligence machine learning illustration">
            <a:extLst>
              <a:ext uri="{FF2B5EF4-FFF2-40B4-BE49-F238E27FC236}">
                <a16:creationId xmlns:a16="http://schemas.microsoft.com/office/drawing/2014/main" id="{6EEE83BF-8C93-F450-000D-4404CFEC17D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6782"/>
            <a:ext cx="3484563" cy="195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4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1368-EB52-C170-6A2C-A14C3B62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DA1E-FF0D-8B78-AD76-3D5CB1ACB7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ability of a computer to understand, interpret, and generate human language, including speech and text.</a:t>
            </a:r>
          </a:p>
        </p:txBody>
      </p:sp>
      <p:pic>
        <p:nvPicPr>
          <p:cNvPr id="5" name="Content Placeholder 4" descr="Free welcome words greeting illustration">
            <a:extLst>
              <a:ext uri="{FF2B5EF4-FFF2-40B4-BE49-F238E27FC236}">
                <a16:creationId xmlns:a16="http://schemas.microsoft.com/office/drawing/2014/main" id="{6DFB166C-6917-9FDD-EFCD-3E27DC3581A5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1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F510-D1D5-9D35-C191-BDB32276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0F7F-7ECC-6BF7-9573-78A3B0DDCD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Results</a:t>
            </a:r>
          </a:p>
          <a:p>
            <a:pPr lvl="1"/>
            <a:r>
              <a:rPr lang="en-US" dirty="0"/>
              <a:t>Type in a request</a:t>
            </a:r>
          </a:p>
          <a:p>
            <a:pPr lvl="1"/>
            <a:r>
              <a:rPr lang="en-US" dirty="0"/>
              <a:t>Get a list of pages that are related</a:t>
            </a:r>
          </a:p>
          <a:p>
            <a:r>
              <a:rPr lang="en-US" dirty="0"/>
              <a:t>Predictive Text</a:t>
            </a:r>
          </a:p>
          <a:p>
            <a:pPr lvl="1"/>
            <a:r>
              <a:rPr lang="en-US" dirty="0"/>
              <a:t>Start typing</a:t>
            </a:r>
          </a:p>
          <a:p>
            <a:pPr lvl="1"/>
            <a:r>
              <a:rPr lang="en-US" dirty="0"/>
              <a:t>It “predicts” what it thinks may be next</a:t>
            </a:r>
          </a:p>
          <a:p>
            <a:pPr lvl="1"/>
            <a:r>
              <a:rPr lang="en-US" dirty="0"/>
              <a:t>Ie; your cell phone always getting it wrong</a:t>
            </a:r>
          </a:p>
          <a:p>
            <a:endParaRPr lang="en-US" dirty="0"/>
          </a:p>
        </p:txBody>
      </p:sp>
      <p:pic>
        <p:nvPicPr>
          <p:cNvPr id="5" name="Content Placeholder 4" descr="Free to learn school language lessons illustration">
            <a:extLst>
              <a:ext uri="{FF2B5EF4-FFF2-40B4-BE49-F238E27FC236}">
                <a16:creationId xmlns:a16="http://schemas.microsoft.com/office/drawing/2014/main" id="{4D302358-0BC7-2539-C9E3-FBE3220A994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54586"/>
            <a:ext cx="3484563" cy="203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4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0137E3-D982-3AFA-B4D8-E7534DC2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F2A68-B5A7-DDB7-9A67-42E0C61B2B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Enabling machines to interpret and make decisions based on visual input from the world, like identifying objects in an image or video.</a:t>
            </a:r>
          </a:p>
          <a:p>
            <a:endParaRPr lang="en-US" sz="3200" dirty="0"/>
          </a:p>
        </p:txBody>
      </p:sp>
      <p:pic>
        <p:nvPicPr>
          <p:cNvPr id="8" name="Content Placeholder 7" descr="Free Eye Pupil photo and picture">
            <a:extLst>
              <a:ext uri="{FF2B5EF4-FFF2-40B4-BE49-F238E27FC236}">
                <a16:creationId xmlns:a16="http://schemas.microsoft.com/office/drawing/2014/main" id="{BD1285CA-92E0-EFD4-E804-025A0E4838C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73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6D7D42-EA40-C5E9-0432-4731405D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C942E2-CE32-C196-715F-0D42DA5C4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86" y="1664111"/>
            <a:ext cx="9680028" cy="46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7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3F6713-8C33-A9FE-81C8-8454BB20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BB04F2-D28C-F194-37FF-AF63B138FF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Medical Anomaly Detection</a:t>
            </a:r>
          </a:p>
          <a:p>
            <a:pPr lvl="1"/>
            <a:r>
              <a:rPr lang="en-US" dirty="0"/>
              <a:t>Review medical imagery for anomalies</a:t>
            </a:r>
          </a:p>
          <a:p>
            <a:pPr lvl="1"/>
            <a:r>
              <a:rPr lang="en-US" dirty="0"/>
              <a:t>Raise concerns for human review</a:t>
            </a:r>
          </a:p>
          <a:p>
            <a:pPr lvl="1"/>
            <a:r>
              <a:rPr lang="en-US" dirty="0"/>
              <a:t>Ie; create 3D model of patient’s heart using a new mapping algorithm with tracer dye and relative flow volumes for scanned area ( </a:t>
            </a:r>
            <a:r>
              <a:rPr lang="en-US" dirty="0" err="1"/>
              <a:t>Arterys</a:t>
            </a:r>
            <a:r>
              <a:rPr lang="en-US" dirty="0"/>
              <a:t>’ 4D Flow)</a:t>
            </a:r>
          </a:p>
          <a:p>
            <a:pPr lvl="1"/>
            <a:r>
              <a:rPr lang="en-US" dirty="0"/>
              <a:t>Ie; advanced diagnostics for complex and confounded cases</a:t>
            </a:r>
          </a:p>
          <a:p>
            <a:endParaRPr lang="en-US" dirty="0"/>
          </a:p>
        </p:txBody>
      </p:sp>
      <p:pic>
        <p:nvPicPr>
          <p:cNvPr id="7" name="Content Placeholder 6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E445BA45-BABB-3E69-3D3D-02D208BE20B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131900"/>
            <a:ext cx="3484563" cy="18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6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A966-05F4-98D4-9605-56A41387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76E1-6332-B4A0-9EAB-D3DA3621F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branch of AI that involves the design and operation of robots, which are often powered by AI algorithms to perform tasks autonomously or semi-autonomously.</a:t>
            </a:r>
          </a:p>
          <a:p>
            <a:endParaRPr lang="en-US" sz="3200" dirty="0"/>
          </a:p>
        </p:txBody>
      </p:sp>
      <p:pic>
        <p:nvPicPr>
          <p:cNvPr id="5" name="Content Placeholder 4" descr="Free ai generated robot robotic illustration">
            <a:extLst>
              <a:ext uri="{FF2B5EF4-FFF2-40B4-BE49-F238E27FC236}">
                <a16:creationId xmlns:a16="http://schemas.microsoft.com/office/drawing/2014/main" id="{8AC1F7C1-5E70-4F49-1AFC-ACC6EE091C0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79452"/>
            <a:ext cx="3484563" cy="33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4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F1F3DD-3A21-9A07-993E-E3B71AD4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Robotics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14CB75-6EA5-A941-3E12-25FB03D46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 vacuums</a:t>
            </a:r>
          </a:p>
          <a:p>
            <a:pPr lvl="1"/>
            <a:r>
              <a:rPr lang="en-US" dirty="0"/>
              <a:t>User sets up operating environment along with some parameters</a:t>
            </a:r>
          </a:p>
          <a:p>
            <a:pPr lvl="1"/>
            <a:r>
              <a:rPr lang="en-US" dirty="0"/>
              <a:t>Robot performs tasks and “learns” basic facts and remembers them for later</a:t>
            </a:r>
          </a:p>
          <a:p>
            <a:r>
              <a:rPr lang="en-US" dirty="0"/>
              <a:t>Security Bots</a:t>
            </a:r>
          </a:p>
          <a:p>
            <a:pPr lvl="1"/>
            <a:r>
              <a:rPr lang="en-US" dirty="0"/>
              <a:t>Roam hallways of commercial buildings and report anything out of the ordinary</a:t>
            </a:r>
          </a:p>
          <a:p>
            <a:pPr lvl="1"/>
            <a:r>
              <a:rPr lang="en-US" dirty="0"/>
              <a:t>What is “ordinary”?</a:t>
            </a:r>
          </a:p>
          <a:p>
            <a:endParaRPr lang="en-US" dirty="0"/>
          </a:p>
        </p:txBody>
      </p:sp>
      <p:pic>
        <p:nvPicPr>
          <p:cNvPr id="9" name="Content Placeholder 8" descr="Terrifying robot dog now available for private use | ZDNET">
            <a:extLst>
              <a:ext uri="{FF2B5EF4-FFF2-40B4-BE49-F238E27FC236}">
                <a16:creationId xmlns:a16="http://schemas.microsoft.com/office/drawing/2014/main" id="{DF003F95-FB00-56B6-63E4-7F897E46100E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677545"/>
            <a:ext cx="3484563" cy="27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7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FD7604-D2B4-26D3-427A-C9479349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F43434-C2D2-5D45-6818-7D80CB0B40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AI programs that mimic the decision-making ability of a human expert, often used in fields like medicine or finance.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9" name="Content Placeholder 8" descr="AI and Expert Systems: All You Need to Know">
            <a:extLst>
              <a:ext uri="{FF2B5EF4-FFF2-40B4-BE49-F238E27FC236}">
                <a16:creationId xmlns:a16="http://schemas.microsoft.com/office/drawing/2014/main" id="{319977EE-CEBD-6FCF-7266-45971E6ECCF3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210"/>
            <a:ext cx="3484563" cy="23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6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BA3F5D-361C-EE7C-3C9D-AAD0EB2F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D21F5-0B39-FAB8-E0FB-15BE60B79B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DENDRAL: An expert system leveraged to predict molecular structure via chemical analysis. </a:t>
            </a:r>
          </a:p>
          <a:p>
            <a:r>
              <a:rPr lang="en-US" dirty="0" err="1"/>
              <a:t>CaDet</a:t>
            </a:r>
            <a:r>
              <a:rPr lang="en-US" dirty="0"/>
              <a:t>: It is a unique expert system example that can detect cancer at its early or preliminary stages. </a:t>
            </a:r>
          </a:p>
          <a:p>
            <a:r>
              <a:rPr lang="en-US" dirty="0"/>
              <a:t>PXDES: This expert system is used to predict the type and stage of lung cancer.</a:t>
            </a:r>
          </a:p>
          <a:p>
            <a:r>
              <a:rPr lang="en-US" dirty="0"/>
              <a:t>MYCIN: It follows the backward chaining methods to detect multiple bacteria that can lead to acute infections. </a:t>
            </a:r>
          </a:p>
        </p:txBody>
      </p:sp>
      <p:pic>
        <p:nvPicPr>
          <p:cNvPr id="10" name="Content Placeholder 9" descr="Free processor cpu chip illustration">
            <a:extLst>
              <a:ext uri="{FF2B5EF4-FFF2-40B4-BE49-F238E27FC236}">
                <a16:creationId xmlns:a16="http://schemas.microsoft.com/office/drawing/2014/main" id="{CC7490B5-2286-BAB6-BAF5-C83C40DAEB6A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020"/>
            <a:ext cx="3484563" cy="2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6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EA20-580F-015B-9BCE-9E153DECC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Intelligent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0DB72-3B37-3F08-12E2-2A5B15439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3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BBB1-C9CD-C274-68BA-16FBAF6C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Rant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3CCB9-EA70-47EB-7CC9-F6F9CA4DE9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“You are the product”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9B330-E9D1-EF91-6815-74E8CD74E99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69" y="2202141"/>
            <a:ext cx="4991063" cy="37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98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97CE2D-0E46-4444-156B-EC5638252E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“We have an (agent) for that”</a:t>
            </a:r>
          </a:p>
          <a:p>
            <a:r>
              <a:rPr lang="en-US" dirty="0"/>
              <a:t>No, you have a set of systems for that and the user interacts with 1 of those systems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49E917-F931-0748-23A1-6C2CF467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“Filling In the Blanks”</a:t>
            </a:r>
          </a:p>
        </p:txBody>
      </p:sp>
      <p:pic>
        <p:nvPicPr>
          <p:cNvPr id="10" name="Content Placeholder 9" descr="Free futuristic brain cyborg illustration">
            <a:extLst>
              <a:ext uri="{FF2B5EF4-FFF2-40B4-BE49-F238E27FC236}">
                <a16:creationId xmlns:a16="http://schemas.microsoft.com/office/drawing/2014/main" id="{CA8C1DA9-0016-F75A-1E17-AAFF485CDB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18" y="1882775"/>
            <a:ext cx="2519363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 descr="Free brain idea light illustration">
            <a:extLst>
              <a:ext uri="{FF2B5EF4-FFF2-40B4-BE49-F238E27FC236}">
                <a16:creationId xmlns:a16="http://schemas.microsoft.com/office/drawing/2014/main" id="{DBFB54CF-F84E-AAA6-F467-02D8C37A0577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925022"/>
            <a:ext cx="3276600" cy="24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 descr="Free a i ai vector">
            <a:extLst>
              <a:ext uri="{FF2B5EF4-FFF2-40B4-BE49-F238E27FC236}">
                <a16:creationId xmlns:a16="http://schemas.microsoft.com/office/drawing/2014/main" id="{BE3445E9-2C78-7C00-74CF-9977725FC51B}"/>
              </a:ext>
            </a:extLst>
          </p:cNvPr>
          <p:cNvPicPr>
            <a:picLocks noGrp="1" noChangeAspect="1" noChangeArrowheads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19" y="1892300"/>
            <a:ext cx="2951238" cy="251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70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445B61-097E-CEF6-5516-FF560BE0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AI Do I already Have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CD0F5-EB04-B6BE-4EDB-EC42100C0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0244"/>
            <a:ext cx="10515600" cy="3470699"/>
          </a:xfrm>
        </p:spPr>
      </p:pic>
    </p:spTree>
    <p:extLst>
      <p:ext uri="{BB962C8B-B14F-4D97-AF65-F5344CB8AC3E}">
        <p14:creationId xmlns:p14="http://schemas.microsoft.com/office/powerpoint/2010/main" val="71332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748C-DCED-F93E-D19D-4F43DA3E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for Finance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3B942-536C-9BAC-5C24-7ED956CD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988" y="1939925"/>
            <a:ext cx="9374024" cy="4351338"/>
          </a:xfrm>
        </p:spPr>
      </p:pic>
    </p:spTree>
    <p:extLst>
      <p:ext uri="{BB962C8B-B14F-4D97-AF65-F5344CB8AC3E}">
        <p14:creationId xmlns:p14="http://schemas.microsoft.com/office/powerpoint/2010/main" val="80491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E35E4-1E6C-8E3C-73B3-BF1AAC2E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58B2B5-81F3-6604-A4F6-5AAAA70FC3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Predictive Analytics: AI can analyze historical sales data, market trends, and other external factors to forecast demand more accurately. This helps in optimizing inventory levels, reducing stockouts, and minimizing excess inventory.</a:t>
            </a:r>
          </a:p>
          <a:p>
            <a:r>
              <a:rPr lang="en-US" dirty="0"/>
              <a:t>Automated Replenishment: AI can trigger automatic reordering of inventory when levels fall below a certain threshold, ensuring optimal stock levels.</a:t>
            </a:r>
          </a:p>
          <a:p>
            <a:endParaRPr lang="en-US" dirty="0"/>
          </a:p>
        </p:txBody>
      </p:sp>
      <p:pic>
        <p:nvPicPr>
          <p:cNvPr id="7" name="Content Placeholder 6" descr="Free leaves autumn nature illustration">
            <a:extLst>
              <a:ext uri="{FF2B5EF4-FFF2-40B4-BE49-F238E27FC236}">
                <a16:creationId xmlns:a16="http://schemas.microsoft.com/office/drawing/2014/main" id="{84E92842-C145-80BF-B6BC-15B287C279C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39236B04-CDB6-8530-C0AD-EF8BB78D49EA}"/>
              </a:ext>
            </a:extLst>
          </p:cNvPr>
          <p:cNvSpPr/>
          <p:nvPr/>
        </p:nvSpPr>
        <p:spPr>
          <a:xfrm>
            <a:off x="7473782" y="1952065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Demand Driven Planning App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BBF94E7-F3B6-95CE-38D3-7DFB6B836F99}"/>
              </a:ext>
            </a:extLst>
          </p:cNvPr>
          <p:cNvSpPr/>
          <p:nvPr/>
        </p:nvSpPr>
        <p:spPr>
          <a:xfrm>
            <a:off x="7473782" y="3887806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MRP</a:t>
            </a:r>
          </a:p>
        </p:txBody>
      </p:sp>
    </p:spTree>
    <p:extLst>
      <p:ext uri="{BB962C8B-B14F-4D97-AF65-F5344CB8AC3E}">
        <p14:creationId xmlns:p14="http://schemas.microsoft.com/office/powerpoint/2010/main" val="152107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F7E8-1944-1F7A-A02E-E4CBB992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CFB-8CD6-611E-8958-18BF80CA9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Automated Invoice Processing: AI can extract data from invoices and other financial documents, reducing manual data entry errors and speeding up the accounts payable process.</a:t>
            </a:r>
          </a:p>
          <a:p>
            <a:r>
              <a:rPr lang="en-US" dirty="0"/>
              <a:t>Fraud Detection: AI algorithms can analyze transaction patterns to detect anomalies that may indicate fraudulent activity, providing real-time alerts to the finance team.</a:t>
            </a:r>
          </a:p>
          <a:p>
            <a:endParaRPr lang="en-US" dirty="0"/>
          </a:p>
        </p:txBody>
      </p:sp>
      <p:pic>
        <p:nvPicPr>
          <p:cNvPr id="5" name="Content Placeholder 4" descr="Free ai generated pet cat illustration">
            <a:extLst>
              <a:ext uri="{FF2B5EF4-FFF2-40B4-BE49-F238E27FC236}">
                <a16:creationId xmlns:a16="http://schemas.microsoft.com/office/drawing/2014/main" id="{CEE52D71-9F66-0154-E7B5-9ABC30FC0C96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67" y="1897063"/>
            <a:ext cx="243742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1">
            <a:extLst>
              <a:ext uri="{FF2B5EF4-FFF2-40B4-BE49-F238E27FC236}">
                <a16:creationId xmlns:a16="http://schemas.microsoft.com/office/drawing/2014/main" id="{1EAC5C32-5213-FB00-B7CA-F2600A5E445E}"/>
              </a:ext>
            </a:extLst>
          </p:cNvPr>
          <p:cNvSpPr/>
          <p:nvPr/>
        </p:nvSpPr>
        <p:spPr>
          <a:xfrm>
            <a:off x="7628964" y="2093817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Invoice Capture App</a:t>
            </a:r>
          </a:p>
        </p:txBody>
      </p:sp>
      <p:sp>
        <p:nvSpPr>
          <p:cNvPr id="7" name="Left Arrow 1">
            <a:extLst>
              <a:ext uri="{FF2B5EF4-FFF2-40B4-BE49-F238E27FC236}">
                <a16:creationId xmlns:a16="http://schemas.microsoft.com/office/drawing/2014/main" id="{B64D7812-B702-C21A-6BE2-3768BACFEA36}"/>
              </a:ext>
            </a:extLst>
          </p:cNvPr>
          <p:cNvSpPr/>
          <p:nvPr/>
        </p:nvSpPr>
        <p:spPr>
          <a:xfrm>
            <a:off x="7628964" y="3883132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Dynamics 365 Fraud Protection</a:t>
            </a:r>
          </a:p>
        </p:txBody>
      </p:sp>
    </p:spTree>
    <p:extLst>
      <p:ext uri="{BB962C8B-B14F-4D97-AF65-F5344CB8AC3E}">
        <p14:creationId xmlns:p14="http://schemas.microsoft.com/office/powerpoint/2010/main" val="15760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E5EC-BF7E-0B48-512A-DB578E7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95E9-F65E-AEC2-FE91-1FCACC4D5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Recruitment and Talent Acquisition: AI can help in screening resumes, identifying the best candidates based on job requirements, and even conducting initial interviews through chatbots.</a:t>
            </a:r>
          </a:p>
          <a:p>
            <a:r>
              <a:rPr lang="en-US" dirty="0"/>
              <a:t>Employee Performance Management: AI can analyze employee performance data to identify patterns, predict future performance, and suggest personalized training and development programs.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Free generated desk book illustration">
            <a:extLst>
              <a:ext uri="{FF2B5EF4-FFF2-40B4-BE49-F238E27FC236}">
                <a16:creationId xmlns:a16="http://schemas.microsoft.com/office/drawing/2014/main" id="{DD5EFC85-CE6E-875C-5F44-3EB516083A8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30" y="1897063"/>
            <a:ext cx="3263502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79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DB1B-4F40-D2D1-9592-A75ACA5F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6A3B3-313E-8D4C-2EF6-0826E2BA41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Logistics and Route Planning: AI can optimize delivery routes, predict potential delays, and suggest alternative routes to minimize costs and improve delivery times.</a:t>
            </a:r>
          </a:p>
          <a:p>
            <a:r>
              <a:rPr lang="en-US" dirty="0"/>
              <a:t>Supplier Risk Management: AI can evaluate supplier performance, predict potential risks, and suggest alternative suppliers to ensure continuity of supply.</a:t>
            </a:r>
          </a:p>
          <a:p>
            <a:endParaRPr lang="en-US" dirty="0"/>
          </a:p>
        </p:txBody>
      </p:sp>
      <p:pic>
        <p:nvPicPr>
          <p:cNvPr id="5" name="Content Placeholder 4" descr="Free peacock bird nature illustration">
            <a:extLst>
              <a:ext uri="{FF2B5EF4-FFF2-40B4-BE49-F238E27FC236}">
                <a16:creationId xmlns:a16="http://schemas.microsoft.com/office/drawing/2014/main" id="{7E5A3681-E3B2-3F54-4C69-7198F331A28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0450"/>
            <a:ext cx="3484563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1">
            <a:extLst>
              <a:ext uri="{FF2B5EF4-FFF2-40B4-BE49-F238E27FC236}">
                <a16:creationId xmlns:a16="http://schemas.microsoft.com/office/drawing/2014/main" id="{296EEC36-089E-A0AB-9B92-0A0D6C59F64F}"/>
              </a:ext>
            </a:extLst>
          </p:cNvPr>
          <p:cNvSpPr/>
          <p:nvPr/>
        </p:nvSpPr>
        <p:spPr>
          <a:xfrm>
            <a:off x="7628964" y="1897063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Outcomes Matter</a:t>
            </a:r>
          </a:p>
        </p:txBody>
      </p:sp>
    </p:spTree>
    <p:extLst>
      <p:ext uri="{BB962C8B-B14F-4D97-AF65-F5344CB8AC3E}">
        <p14:creationId xmlns:p14="http://schemas.microsoft.com/office/powerpoint/2010/main" val="37155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3E2B-3753-D0AF-C598-9E769524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FB86-62D9-0ACA-DF90-034A1BA3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F8CA8-0C66-C238-03A6-8C29F666E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Predictive Maintenance: AI can predict equipment failures before they happen, allowing for scheduled maintenance that minimizes downtime and extends the life of machinery.</a:t>
            </a:r>
          </a:p>
          <a:p>
            <a:r>
              <a:rPr lang="en-US" dirty="0"/>
              <a:t>Production Optimization: AI can analyze production data to optimize scheduling, reduce waste, and improve overall efficiency in manufacturing processes.</a:t>
            </a:r>
          </a:p>
        </p:txBody>
      </p:sp>
      <p:pic>
        <p:nvPicPr>
          <p:cNvPr id="8" name="Content Placeholder 7" descr="Free ai generated bee beekeeping illustration">
            <a:extLst>
              <a:ext uri="{FF2B5EF4-FFF2-40B4-BE49-F238E27FC236}">
                <a16:creationId xmlns:a16="http://schemas.microsoft.com/office/drawing/2014/main" id="{407A526C-82B2-C8D6-8530-86404241B62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08" y="1897063"/>
            <a:ext cx="2977946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Arrow 1">
            <a:extLst>
              <a:ext uri="{FF2B5EF4-FFF2-40B4-BE49-F238E27FC236}">
                <a16:creationId xmlns:a16="http://schemas.microsoft.com/office/drawing/2014/main" id="{01E83B13-99BD-C684-196F-2BC8DE0E0A26}"/>
              </a:ext>
            </a:extLst>
          </p:cNvPr>
          <p:cNvSpPr/>
          <p:nvPr/>
        </p:nvSpPr>
        <p:spPr>
          <a:xfrm>
            <a:off x="7628964" y="1897063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Enterprise Asset Management</a:t>
            </a:r>
          </a:p>
        </p:txBody>
      </p:sp>
      <p:sp>
        <p:nvSpPr>
          <p:cNvPr id="10" name="Left Arrow 1">
            <a:extLst>
              <a:ext uri="{FF2B5EF4-FFF2-40B4-BE49-F238E27FC236}">
                <a16:creationId xmlns:a16="http://schemas.microsoft.com/office/drawing/2014/main" id="{BD22D0CA-83E4-8748-573E-043F84AC4019}"/>
              </a:ext>
            </a:extLst>
          </p:cNvPr>
          <p:cNvSpPr/>
          <p:nvPr/>
        </p:nvSpPr>
        <p:spPr>
          <a:xfrm>
            <a:off x="7628964" y="3909319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MRP, Demand Driven Planning*</a:t>
            </a:r>
          </a:p>
        </p:txBody>
      </p:sp>
    </p:spTree>
    <p:extLst>
      <p:ext uri="{BB962C8B-B14F-4D97-AF65-F5344CB8AC3E}">
        <p14:creationId xmlns:p14="http://schemas.microsoft.com/office/powerpoint/2010/main" val="6909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093D-818C-EBD2-6115-8357FFE5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5C77-7FD0-2E76-C998-0465BABED5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Spend Analysis: AI can analyze purchasing patterns to identify cost-saving opportunities, negotiate better deals with suppliers, and reduce procurement costs.</a:t>
            </a:r>
          </a:p>
          <a:p>
            <a:r>
              <a:rPr lang="en-US" dirty="0"/>
              <a:t>Supplier Selection and Evaluation: AI can evaluate supplier performance, predict potential risks, and recommend the best suppliers based on quality, cost, and delivery performance.</a:t>
            </a:r>
          </a:p>
          <a:p>
            <a:endParaRPr lang="en-US" dirty="0"/>
          </a:p>
        </p:txBody>
      </p:sp>
      <p:pic>
        <p:nvPicPr>
          <p:cNvPr id="5" name="Content Placeholder 4" descr="Free night moon field illustration">
            <a:extLst>
              <a:ext uri="{FF2B5EF4-FFF2-40B4-BE49-F238E27FC236}">
                <a16:creationId xmlns:a16="http://schemas.microsoft.com/office/drawing/2014/main" id="{B25BD612-1ED1-87C5-12D8-257B6ECB2B3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0450"/>
            <a:ext cx="3484563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1">
            <a:extLst>
              <a:ext uri="{FF2B5EF4-FFF2-40B4-BE49-F238E27FC236}">
                <a16:creationId xmlns:a16="http://schemas.microsoft.com/office/drawing/2014/main" id="{8EF53EB6-A453-EF2D-0C90-32BD21666CDD}"/>
              </a:ext>
            </a:extLst>
          </p:cNvPr>
          <p:cNvSpPr/>
          <p:nvPr/>
        </p:nvSpPr>
        <p:spPr>
          <a:xfrm>
            <a:off x="7628964" y="2017457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Financial Insights</a:t>
            </a:r>
          </a:p>
        </p:txBody>
      </p:sp>
    </p:spTree>
    <p:extLst>
      <p:ext uri="{BB962C8B-B14F-4D97-AF65-F5344CB8AC3E}">
        <p14:creationId xmlns:p14="http://schemas.microsoft.com/office/powerpoint/2010/main" val="22237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976D5B-93CB-AEB6-BDC7-3014C851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day is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8D1D1-F650-B61A-2ADC-5FBFB281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Skynet Funding Bill is passed. The system goes on-line August 4th, 1997. Human decisions are removed from strategic defense. Skynet begins to learn at a geometric rate. It becomes self-aware at 2:14 a.m. Eastern time, August 29th. In a panic, they try to pull the plug.”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E6DB-E819-1D60-B285-1CF75DB4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AI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A1896-AA24-FF69-2423-2C368643C7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Automated Data Entry: AI can automate the process of data entry by extracting information from documents, emails, and other sources, reducing errors and saving time.</a:t>
            </a:r>
          </a:p>
          <a:p>
            <a:r>
              <a:rPr lang="en-US" dirty="0"/>
              <a:t>Advanced Analytics and Reporting: AI can generate insights from large datasets, providing real-time, actionable intelligence for decision-making.</a:t>
            </a:r>
          </a:p>
          <a:p>
            <a:endParaRPr lang="en-US" dirty="0"/>
          </a:p>
        </p:txBody>
      </p:sp>
      <p:pic>
        <p:nvPicPr>
          <p:cNvPr id="5" name="Content Placeholder 4" descr="Free Robots Computer photo and picture">
            <a:extLst>
              <a:ext uri="{FF2B5EF4-FFF2-40B4-BE49-F238E27FC236}">
                <a16:creationId xmlns:a16="http://schemas.microsoft.com/office/drawing/2014/main" id="{BB84A402-CE70-C201-AAA7-C7C1F1EF658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1">
            <a:extLst>
              <a:ext uri="{FF2B5EF4-FFF2-40B4-BE49-F238E27FC236}">
                <a16:creationId xmlns:a16="http://schemas.microsoft.com/office/drawing/2014/main" id="{7E06A60C-3E1F-EF81-4B2E-8FFB1A537612}"/>
              </a:ext>
            </a:extLst>
          </p:cNvPr>
          <p:cNvSpPr/>
          <p:nvPr/>
        </p:nvSpPr>
        <p:spPr>
          <a:xfrm>
            <a:off x="7628964" y="1888379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Invoice Capture App</a:t>
            </a:r>
          </a:p>
        </p:txBody>
      </p:sp>
      <p:sp>
        <p:nvSpPr>
          <p:cNvPr id="8" name="Left Arrow 1">
            <a:extLst>
              <a:ext uri="{FF2B5EF4-FFF2-40B4-BE49-F238E27FC236}">
                <a16:creationId xmlns:a16="http://schemas.microsoft.com/office/drawing/2014/main" id="{801BAEEE-CCF5-65E7-C036-5352663D3707}"/>
              </a:ext>
            </a:extLst>
          </p:cNvPr>
          <p:cNvSpPr/>
          <p:nvPr/>
        </p:nvSpPr>
        <p:spPr>
          <a:xfrm>
            <a:off x="7628964" y="3761264"/>
            <a:ext cx="2491200" cy="169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Financial Reporting</a:t>
            </a:r>
          </a:p>
        </p:txBody>
      </p:sp>
    </p:spTree>
    <p:extLst>
      <p:ext uri="{BB962C8B-B14F-4D97-AF65-F5344CB8AC3E}">
        <p14:creationId xmlns:p14="http://schemas.microsoft.com/office/powerpoint/2010/main" val="32171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C043-A1A6-B841-C356-46EBEB13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I do with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AE618-6D2E-797A-EA05-BD02368277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 with words</a:t>
            </a:r>
          </a:p>
          <a:p>
            <a:r>
              <a:rPr lang="en-US" dirty="0"/>
              <a:t>Context aware help that describes a process of what to do / how to do</a:t>
            </a:r>
          </a:p>
          <a:p>
            <a:r>
              <a:rPr lang="en-US" dirty="0"/>
              <a:t>Product Descriptions with different tones or emphasis</a:t>
            </a:r>
          </a:p>
          <a:p>
            <a:r>
              <a:rPr lang="en-US" dirty="0"/>
              <a:t>HR Job Descriptions</a:t>
            </a:r>
          </a:p>
          <a:p>
            <a:r>
              <a:rPr lang="en-US" dirty="0"/>
              <a:t>Real World Example: </a:t>
            </a:r>
            <a:r>
              <a:rPr lang="en-US" dirty="0" err="1"/>
              <a:t>Palworld</a:t>
            </a:r>
            <a:endParaRPr lang="en-US" dirty="0"/>
          </a:p>
        </p:txBody>
      </p:sp>
      <p:pic>
        <p:nvPicPr>
          <p:cNvPr id="5" name="Content Placeholder 4" descr="Free Ai Generated Owl photo and picture">
            <a:extLst>
              <a:ext uri="{FF2B5EF4-FFF2-40B4-BE49-F238E27FC236}">
                <a16:creationId xmlns:a16="http://schemas.microsoft.com/office/drawing/2014/main" id="{3B90CAC0-445A-6E98-5FAA-B3D03475E32A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02" y="1897063"/>
            <a:ext cx="289975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727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A10F-8536-B56A-62D5-952CE82F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Generate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10BF-1EC6-D1DD-0EB9-07EEB0C67F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Nondeterministic</a:t>
            </a:r>
          </a:p>
          <a:p>
            <a:r>
              <a:rPr lang="en-US" dirty="0"/>
              <a:t>Doesn’t provide the same answer twice for the same question</a:t>
            </a:r>
          </a:p>
          <a:p>
            <a:r>
              <a:rPr lang="en-US" dirty="0"/>
              <a:t>Opposite of what we’ve been doing for the past 80 or so years</a:t>
            </a:r>
          </a:p>
          <a:p>
            <a:r>
              <a:rPr lang="en-US" dirty="0"/>
              <a:t>Give me a number: 2 or two?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Free Tree Colorful photo and picture">
            <a:extLst>
              <a:ext uri="{FF2B5EF4-FFF2-40B4-BE49-F238E27FC236}">
                <a16:creationId xmlns:a16="http://schemas.microsoft.com/office/drawing/2014/main" id="{8EFBAA08-34D0-0213-2057-070CCC86658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02" y="1897063"/>
            <a:ext cx="289975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40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90A7-81DE-2D76-1170-A020A77A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can AI help the ERP User?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9DB5-1A67-2E93-F6C2-DEF4566802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ree questions man head vector">
            <a:extLst>
              <a:ext uri="{FF2B5EF4-FFF2-40B4-BE49-F238E27FC236}">
                <a16:creationId xmlns:a16="http://schemas.microsoft.com/office/drawing/2014/main" id="{ADEB2B0B-F6B2-D83C-B87A-1FBA0B92A42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0450"/>
            <a:ext cx="3484563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9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8B4B-F865-CEDB-BCB3-ECAD3A38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successful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D47E-FCEA-D297-BBDA-6E79EB8AF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Enhanced Decision-Making</a:t>
            </a:r>
          </a:p>
          <a:p>
            <a:r>
              <a:rPr lang="en-US" sz="3200" dirty="0"/>
              <a:t>Increased Efficiency and Productivity</a:t>
            </a:r>
          </a:p>
          <a:p>
            <a:r>
              <a:rPr lang="en-US" sz="3200" dirty="0"/>
              <a:t>Personalization and Customer Experience</a:t>
            </a:r>
          </a:p>
          <a:p>
            <a:r>
              <a:rPr lang="en-US" sz="3200" dirty="0"/>
              <a:t>Risk Management and Compliance</a:t>
            </a:r>
          </a:p>
          <a:p>
            <a:endParaRPr lang="en-US" sz="3200" dirty="0"/>
          </a:p>
        </p:txBody>
      </p:sp>
      <p:pic>
        <p:nvPicPr>
          <p:cNvPr id="2050" name="Picture 2" descr="Free People Leap photo and picture">
            <a:extLst>
              <a:ext uri="{FF2B5EF4-FFF2-40B4-BE49-F238E27FC236}">
                <a16:creationId xmlns:a16="http://schemas.microsoft.com/office/drawing/2014/main" id="{79A61225-B0B2-A9EE-1410-43B3EA6BB1C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8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2FC65B-4AC8-FCBF-02A4-E2E78428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62B4F-13A8-3FEB-5FAA-75BF42B59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https://www.microsoft.com/en-us/dynamics-365/blog/business-leader/2024/08/29/transforming-erp-and-the-speed-of-business-with-generative-ai/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https://www.microsoft.com/en-us/dynamics-365/blog/bdm/2023/10/31/microsoft-announces-new-copilot-and-demand-planning-capabilities-for-dynamics-365-supply-chain-management/</a:t>
            </a:r>
            <a:endParaRPr lang="en-US" dirty="0"/>
          </a:p>
          <a:p>
            <a:r>
              <a:rPr lang="en-US" dirty="0">
                <a:hlinkClick r:id="rId4"/>
              </a:rPr>
              <a:t>https://learn.microsoft.com/en-us/dynamics365/guidance/business-processes/plan-to-produce-introduction</a:t>
            </a:r>
            <a:endParaRPr lang="en-US" dirty="0"/>
          </a:p>
          <a:p>
            <a:r>
              <a:rPr lang="en-US" dirty="0">
                <a:hlinkClick r:id="rId5"/>
              </a:rPr>
              <a:t>https://www.microsoft.com/en-us/dynamics-365/blog/business-leader/2023/05/31/introducing-extended-planning-and-analytics-for-dynamics-365-finance/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43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2E91E-3D77-B0B9-46EB-87AE6F72A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863D38-8217-DA2F-C1CB-9B47D7DA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4984F-6D14-8D86-D3A4-10074677C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https://www.microsoft.com/en-us/dynamics-365/blog/bdm/2021/07/28/microsoft-acquires-suplari-to-strengthen-business-insight-for-finance-and-procurement-leaders/</a:t>
            </a:r>
            <a:endParaRPr lang="en-US" dirty="0"/>
          </a:p>
          <a:p>
            <a:r>
              <a:rPr lang="en-US" dirty="0">
                <a:hlinkClick r:id="rId3"/>
              </a:rPr>
              <a:t>https://www.microsoft.com/en-us/dynamics-365/blog/bdm/2023/02/22/deliver-insights-with-dynamics-365-finance-business-performance-analytics/</a:t>
            </a:r>
            <a:endParaRPr lang="en-US" dirty="0"/>
          </a:p>
          <a:p>
            <a:r>
              <a:rPr lang="en-US" dirty="0">
                <a:hlinkClick r:id="rId4"/>
              </a:rPr>
              <a:t>https://blogs.microsoft.com/blog/2022/03/31/microsoft-acquires-minit-to-strengthen-process-mining-capabilities/</a:t>
            </a:r>
            <a:endParaRPr lang="en-US" dirty="0"/>
          </a:p>
          <a:p>
            <a:r>
              <a:rPr lang="en-US" dirty="0">
                <a:hlinkClick r:id="rId5"/>
              </a:rPr>
              <a:t>https://www.microsoft.com/en-us/dynamics-365/blog/it/2023/04/26/financial-tags-flexible-reporting-and-analytics-capabilities-without-the-overhead-of-dimensions/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3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9FD31-F727-599F-C761-6B5399CB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2824A6C-1F60-EABC-5CED-315BE3D8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1F9C9-F1A0-3744-740B-3431A5814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https://learn.microsoft.com/en-us/dynamics365/finance/business-performance-analytics/business-performance-analytics-home-page</a:t>
            </a:r>
            <a:endParaRPr lang="en-US" dirty="0"/>
          </a:p>
          <a:p>
            <a:r>
              <a:rPr lang="en-US" dirty="0">
                <a:hlinkClick r:id="rId3"/>
              </a:rPr>
              <a:t>https://learn.microsoft.com/en-us/dynamics365/finance/business-performance-planning/business-performance-planning-overview</a:t>
            </a:r>
            <a:endParaRPr lang="en-US" dirty="0"/>
          </a:p>
          <a:p>
            <a:r>
              <a:rPr lang="en-US" dirty="0">
                <a:hlinkClick r:id="rId4"/>
              </a:rPr>
              <a:t>https://learn.microsoft.com/en-us/dynamics365/finance/accounts-payable/install-invoice-capture</a:t>
            </a:r>
            <a:endParaRPr lang="en-US" dirty="0"/>
          </a:p>
          <a:p>
            <a:r>
              <a:rPr lang="en-US" dirty="0">
                <a:hlinkClick r:id="rId5"/>
              </a:rPr>
              <a:t>https://learn.microsoft.com/en-us/dynamics365/human-resources/hr-app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1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6937-5B62-96C3-1933-45555D255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485" y="5131484"/>
            <a:ext cx="7072132" cy="7503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36013-171D-E327-C12B-9F686BB01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6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1A69E-7E50-A410-03DB-A6F6909B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0A4A17-E6E5-A3D5-E16F-AC36BA54DC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Technical Architect @ Armanino</a:t>
            </a:r>
          </a:p>
          <a:p>
            <a:r>
              <a:rPr lang="en-US" dirty="0"/>
              <a:t>Based out of Detroit, MI</a:t>
            </a:r>
          </a:p>
          <a:p>
            <a:r>
              <a:rPr lang="en-US" dirty="0"/>
              <a:t>Worked with AX / F&amp;O for 15 years</a:t>
            </a:r>
          </a:p>
          <a:p>
            <a:r>
              <a:rPr lang="en-US" dirty="0"/>
              <a:t>Microsoft Business Applications MVP 5X</a:t>
            </a:r>
          </a:p>
          <a:p>
            <a:r>
              <a:rPr lang="en-US" dirty="0"/>
              <a:t>www.atomicax.com</a:t>
            </a:r>
          </a:p>
          <a:p>
            <a:r>
              <a:rPr lang="en-US" dirty="0"/>
              <a:t>www.dynamics.fo</a:t>
            </a:r>
          </a:p>
          <a:p>
            <a:r>
              <a:rPr lang="en-US" dirty="0" err="1"/>
              <a:t>NathanClouseAX</a:t>
            </a:r>
            <a:r>
              <a:rPr lang="en-US" dirty="0"/>
              <a:t> on LinkedIn, Twitter, few others</a:t>
            </a:r>
          </a:p>
          <a:p>
            <a:endParaRPr lang="en-US" dirty="0"/>
          </a:p>
        </p:txBody>
      </p:sp>
      <p:pic>
        <p:nvPicPr>
          <p:cNvPr id="7" name="Content Placeholder 9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795AB556-FAE2-63E5-0EA5-4688C614B7D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663781" y="3120231"/>
            <a:ext cx="1905000" cy="1905000"/>
          </a:xfrm>
        </p:spPr>
      </p:pic>
    </p:spTree>
    <p:extLst>
      <p:ext uri="{BB962C8B-B14F-4D97-AF65-F5344CB8AC3E}">
        <p14:creationId xmlns:p14="http://schemas.microsoft.com/office/powerpoint/2010/main" val="264353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445BEB-AEC7-BD95-29CB-B91936865F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  <a:p>
            <a:r>
              <a:rPr lang="en-US" dirty="0"/>
              <a:t>What can it *actually* do?</a:t>
            </a:r>
          </a:p>
          <a:p>
            <a:r>
              <a:rPr lang="en-US" dirty="0"/>
              <a:t>How can I use it to solve a problem?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787774-EB0E-2BE1-6BC8-49655A74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Content Placeholder 8" descr="Free ai generated japan lake illustration">
            <a:extLst>
              <a:ext uri="{FF2B5EF4-FFF2-40B4-BE49-F238E27FC236}">
                <a16:creationId xmlns:a16="http://schemas.microsoft.com/office/drawing/2014/main" id="{E56A453F-1D91-7934-6D88-5DB466F35D7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15" y="1882775"/>
            <a:ext cx="4497607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 descr="AI Explain Why They're So Bad At Drawing Human Fingers">
            <a:extLst>
              <a:ext uri="{FF2B5EF4-FFF2-40B4-BE49-F238E27FC236}">
                <a16:creationId xmlns:a16="http://schemas.microsoft.com/office/drawing/2014/main" id="{D435F0B9-6EDC-901E-13EF-5D5BACF7BD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23" y="1882775"/>
            <a:ext cx="4476554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4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3BAE75-E9E6-EA1D-6DF5-735C91EB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BC6B04-7A7C-B64D-26F5-890C1188F5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Artificial intelligence is a field of science concerned with building computers and machines that can reason, learn, and act in such a way that would normally require human intelligence or that involves data whose scale exceeds what humans can analyze.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Free animal lizard wild illustration">
            <a:extLst>
              <a:ext uri="{FF2B5EF4-FFF2-40B4-BE49-F238E27FC236}">
                <a16:creationId xmlns:a16="http://schemas.microsoft.com/office/drawing/2014/main" id="{9BB7286D-7ED5-F1DB-32A5-67B22EC812BB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0450"/>
            <a:ext cx="3484563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BB03-8C2D-DE84-F2B2-9F230A28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Actually is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66F3-325C-4C06-6301-A543FC003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AI systems work by ingesting large amounts of labeled training data, analyzing that data for correlations and patterns, and using these patterns to make predictions about future states.</a:t>
            </a:r>
          </a:p>
          <a:p>
            <a:endParaRPr lang="en-US" sz="3200" dirty="0"/>
          </a:p>
        </p:txBody>
      </p:sp>
      <p:pic>
        <p:nvPicPr>
          <p:cNvPr id="5" name="Content Placeholder 4" descr="Free ai generated solar system astronomy illustration">
            <a:extLst>
              <a:ext uri="{FF2B5EF4-FFF2-40B4-BE49-F238E27FC236}">
                <a16:creationId xmlns:a16="http://schemas.microsoft.com/office/drawing/2014/main" id="{393FD454-3CE6-8C8D-0498-29E1E834568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0450"/>
            <a:ext cx="3484563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18B6-D5F0-9090-4A14-8197328D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E1C3-A7D4-6989-8162-2EAA3B3A7B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about a (noun)</a:t>
            </a:r>
          </a:p>
          <a:p>
            <a:r>
              <a:rPr lang="en-US" dirty="0"/>
              <a:t>Used to find patterns, meanings,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Data Science</a:t>
            </a:r>
          </a:p>
          <a:p>
            <a:r>
              <a:rPr lang="en-US" dirty="0"/>
              <a:t>“just right”</a:t>
            </a:r>
          </a:p>
          <a:p>
            <a:r>
              <a:rPr lang="en-US" dirty="0"/>
              <a:t>Bias, other negative outcomes</a:t>
            </a:r>
          </a:p>
          <a:p>
            <a:r>
              <a:rPr lang="en-US" dirty="0"/>
              <a:t>Positive Prompting and Negative Prompting</a:t>
            </a:r>
          </a:p>
          <a:p>
            <a:endParaRPr lang="en-US" dirty="0"/>
          </a:p>
        </p:txBody>
      </p:sp>
      <p:pic>
        <p:nvPicPr>
          <p:cNvPr id="5" name="Content Placeholder 4" descr="Free matrix code computer illustration">
            <a:extLst>
              <a:ext uri="{FF2B5EF4-FFF2-40B4-BE49-F238E27FC236}">
                <a16:creationId xmlns:a16="http://schemas.microsoft.com/office/drawing/2014/main" id="{FE67395C-86D7-7EBF-F7A0-2E149A1E63B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842245"/>
            <a:ext cx="3484563" cy="24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16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EC78-E733-31F1-C241-8AC26EC2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C4B8F-3739-40BD-709D-EF9C9511A2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method of data analysis that automates analytical model building. ML is based on the idea that systems can learn from data, identify patterns, and make decisions with minimal human intervention.</a:t>
            </a:r>
          </a:p>
          <a:p>
            <a:endParaRPr lang="en-US" sz="3200" dirty="0"/>
          </a:p>
        </p:txBody>
      </p:sp>
      <p:pic>
        <p:nvPicPr>
          <p:cNvPr id="7" name="Content Placeholder 6" descr="Free circuit hexagonal geometric illustration">
            <a:extLst>
              <a:ext uri="{FF2B5EF4-FFF2-40B4-BE49-F238E27FC236}">
                <a16:creationId xmlns:a16="http://schemas.microsoft.com/office/drawing/2014/main" id="{7D091414-F9DB-BB8D-CEE7-E32CBDA26FAB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6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93DCFD68B6564B8CAC449AA517FD5F" ma:contentTypeVersion="18" ma:contentTypeDescription="Create a new document." ma:contentTypeScope="" ma:versionID="5db0653e7be4eec80c4641c8137205d6">
  <xsd:schema xmlns:xsd="http://www.w3.org/2001/XMLSchema" xmlns:xs="http://www.w3.org/2001/XMLSchema" xmlns:p="http://schemas.microsoft.com/office/2006/metadata/properties" xmlns:ns2="11dd3a3b-9603-41fd-b81c-c11876865134" xmlns:ns3="1697ee21-6294-4ec0-a023-ecdc12fb217d" targetNamespace="http://schemas.microsoft.com/office/2006/metadata/properties" ma:root="true" ma:fieldsID="ee8164ffdc44ff411682d5927f175a59" ns2:_="" ns3:_="">
    <xsd:import namespace="11dd3a3b-9603-41fd-b81c-c11876865134"/>
    <xsd:import namespace="1697ee21-6294-4ec0-a023-ecdc12fb2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d3a3b-9603-41fd-b81c-c118768651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7c3b37-2320-48ce-b319-ec387555f3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97ee21-6294-4ec0-a023-ecdc12fb217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df3bbfb-2c47-42c1-b95a-4fc3f6e518d3}" ma:internalName="TaxCatchAll" ma:showField="CatchAllData" ma:web="1697ee21-6294-4ec0-a023-ecdc12fb21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dd3a3b-9603-41fd-b81c-c11876865134">
      <Terms xmlns="http://schemas.microsoft.com/office/infopath/2007/PartnerControls"/>
    </lcf76f155ced4ddcb4097134ff3c332f>
    <TaxCatchAll xmlns="1697ee21-6294-4ec0-a023-ecdc12fb217d" xsi:nil="true"/>
  </documentManagement>
</p:properties>
</file>

<file path=customXml/itemProps1.xml><?xml version="1.0" encoding="utf-8"?>
<ds:datastoreItem xmlns:ds="http://schemas.openxmlformats.org/officeDocument/2006/customXml" ds:itemID="{39AD50D7-ACD7-4F5F-9133-9BB09DB26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d3a3b-9603-41fd-b81c-c11876865134"/>
    <ds:schemaRef ds:uri="1697ee21-6294-4ec0-a023-ecdc12fb21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EC1DF8-F5BA-4A6B-A4EB-EF040B7F8F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86E45C-D60A-4A37-AE6C-CA7098E1E3B8}">
  <ds:schemaRefs>
    <ds:schemaRef ds:uri="http://schemas.microsoft.com/office/2006/metadata/properties"/>
    <ds:schemaRef ds:uri="http://schemas.microsoft.com/office/infopath/2007/PartnerControls"/>
    <ds:schemaRef ds:uri="11dd3a3b-9603-41fd-b81c-c11876865134"/>
    <ds:schemaRef ds:uri="1697ee21-6294-4ec0-a023-ecdc12fb217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1462</Words>
  <Application>Microsoft Office PowerPoint</Application>
  <PresentationFormat>Widescreen</PresentationFormat>
  <Paragraphs>140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Making Intelligent Solutions</vt:lpstr>
      <vt:lpstr>What day is it?</vt:lpstr>
      <vt:lpstr>Nathan Clouse</vt:lpstr>
      <vt:lpstr>Overview</vt:lpstr>
      <vt:lpstr>What is AI?</vt:lpstr>
      <vt:lpstr>What Actually is AI</vt:lpstr>
      <vt:lpstr>Training Data</vt:lpstr>
      <vt:lpstr>Machine Learning (ML)</vt:lpstr>
      <vt:lpstr>ML Example</vt:lpstr>
      <vt:lpstr>Natural Language Processing</vt:lpstr>
      <vt:lpstr>NLP Example</vt:lpstr>
      <vt:lpstr>Computer Vision</vt:lpstr>
      <vt:lpstr>Computer Vision Example</vt:lpstr>
      <vt:lpstr>Computer Vision Example</vt:lpstr>
      <vt:lpstr>Robotics</vt:lpstr>
      <vt:lpstr>Robotics Example</vt:lpstr>
      <vt:lpstr>Expert Systems</vt:lpstr>
      <vt:lpstr>PowerPoint Presentation</vt:lpstr>
      <vt:lpstr>Privacy Rant</vt:lpstr>
      <vt:lpstr>“Filling In the Blanks”</vt:lpstr>
      <vt:lpstr>What AI Do I already Have</vt:lpstr>
      <vt:lpstr>Copilot for Finance</vt:lpstr>
      <vt:lpstr>Where can AI Help?</vt:lpstr>
      <vt:lpstr>Where can AI Help?</vt:lpstr>
      <vt:lpstr>Where can AI Help?</vt:lpstr>
      <vt:lpstr>Where can AI Help?</vt:lpstr>
      <vt:lpstr>Where can AI Help?</vt:lpstr>
      <vt:lpstr>Where can AI Help?</vt:lpstr>
      <vt:lpstr>Where can AI Help?</vt:lpstr>
      <vt:lpstr>What Can I do with Generative AI?</vt:lpstr>
      <vt:lpstr>Challenges With Generate AI</vt:lpstr>
      <vt:lpstr>Where can AI help the ERP User?</vt:lpstr>
      <vt:lpstr>How to be successful with AI</vt:lpstr>
      <vt:lpstr>References</vt:lpstr>
      <vt:lpstr>References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Bishop</dc:creator>
  <cp:lastModifiedBy>Nathan Clouse</cp:lastModifiedBy>
  <cp:revision>17</cp:revision>
  <dcterms:created xsi:type="dcterms:W3CDTF">2023-10-12T14:41:54Z</dcterms:created>
  <dcterms:modified xsi:type="dcterms:W3CDTF">2025-01-12T23:52:55Z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0x0101008893DCFD68B6564B8CAC449AA517FD5F</vt:lpwstr>
  </property>
</Properties>
</file>